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7"/>
    <p:restoredTop sz="94660"/>
  </p:normalViewPr>
  <p:slideViewPr>
    <p:cSldViewPr showGuides="1">
      <p:cViewPr varScale="1">
        <p:scale>
          <a:sx n="67" d="100"/>
          <a:sy n="67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4"/>
          <p:cNvPicPr>
            <a:picLocks noChangeAspect="1"/>
          </p:cNvPicPr>
          <p:nvPr/>
        </p:nvPicPr>
        <p:blipFill>
          <a:blip r:embed="rId2"/>
          <a:srcRect l="8322" r="832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E054F3A-EAC1-4FD6-8F3B-1480903FB112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6"/>
          <p:cNvPicPr>
            <a:picLocks noChangeAspect="1"/>
          </p:cNvPicPr>
          <p:nvPr/>
        </p:nvPicPr>
        <p:blipFill>
          <a:blip r:embed="rId2"/>
          <a:srcRect l="378" t="79776" b="-98"/>
          <a:stretch>
            <a:fillRect/>
          </a:stretch>
        </p:blipFill>
        <p:spPr>
          <a:xfrm>
            <a:off x="0" y="0"/>
            <a:ext cx="9144000" cy="1042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图片 8"/>
          <p:cNvPicPr>
            <a:picLocks noChangeAspect="1"/>
          </p:cNvPicPr>
          <p:nvPr/>
        </p:nvPicPr>
        <p:blipFill>
          <a:blip r:embed="rId2"/>
          <a:srcRect l="378" t="86856" b="6213"/>
          <a:stretch>
            <a:fillRect/>
          </a:stretch>
        </p:blipFill>
        <p:spPr>
          <a:xfrm>
            <a:off x="0" y="6502400"/>
            <a:ext cx="9144000" cy="355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8482"/>
          </a:xfrm>
        </p:spPr>
        <p:txBody>
          <a:bodyPr rtlCol="0">
            <a:normAutofit/>
          </a:bodyPr>
          <a:lstStyle>
            <a:lvl1pPr>
              <a:defRPr lang="en-US" sz="2800" b="1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F0DA569-5ABA-4A87-B302-8EAD72FBC11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6"/>
          <p:cNvPicPr>
            <a:picLocks noChangeAspect="1"/>
          </p:cNvPicPr>
          <p:nvPr/>
        </p:nvPicPr>
        <p:blipFill>
          <a:blip r:embed="rId2"/>
          <a:srcRect r="9134"/>
          <a:stretch>
            <a:fillRect/>
          </a:stretch>
        </p:blipFill>
        <p:spPr>
          <a:xfrm>
            <a:off x="3529013" y="0"/>
            <a:ext cx="5614987" cy="68564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095D35D-0849-4668-9EB6-90A695DCB33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微软雅黑 Light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微软雅黑 Ligh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5224E99-D1D1-4641-AE69-EA04B285EF5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微软雅黑 Light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微软雅黑 Light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微软雅黑 Light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微软雅黑 Light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微软雅黑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2049"/>
          <p:cNvSpPr>
            <a:spLocks noGrp="1"/>
          </p:cNvSpPr>
          <p:nvPr>
            <p:ph type="ctrTitle"/>
          </p:nvPr>
        </p:nvSpPr>
        <p:spPr>
          <a:xfrm>
            <a:off x="685800" y="2701925"/>
            <a:ext cx="7772400" cy="806450"/>
          </a:xfrm>
          <a:ln/>
        </p:spPr>
        <p:txBody>
          <a:bodyPr vert="horz" wrap="square" lIns="91440" tIns="45720" rIns="91440" bIns="45720" anchor="ctr"/>
          <a:lstStyle>
            <a:lvl1pPr lvl="0">
              <a:defRPr/>
            </a:lvl1pPr>
          </a:lstStyle>
          <a:p>
            <a:pPr lvl="0" algn="ctr"/>
            <a:r>
              <a:rPr lang="zh-CN" altLang="en-US" b="1" dirty="0">
                <a:solidFill>
                  <a:schemeClr val="bg1"/>
                </a:solidFill>
              </a:rPr>
              <a:t>利用</a:t>
            </a:r>
            <a:r>
              <a:rPr lang="en-US" altLang="zh-CN" b="1" dirty="0">
                <a:solidFill>
                  <a:schemeClr val="bg1"/>
                </a:solidFill>
              </a:rPr>
              <a:t>CNKI</a:t>
            </a:r>
            <a:r>
              <a:rPr lang="zh-CN" altLang="en-US" b="1" dirty="0">
                <a:solidFill>
                  <a:schemeClr val="bg1"/>
                </a:solidFill>
              </a:rPr>
              <a:t>机构库查询核心期刊</a:t>
            </a:r>
          </a:p>
        </p:txBody>
      </p:sp>
      <p:sp>
        <p:nvSpPr>
          <p:cNvPr id="4" name="矩形 3"/>
          <p:cNvSpPr/>
          <p:nvPr/>
        </p:nvSpPr>
        <p:spPr>
          <a:xfrm>
            <a:off x="757238" y="2565400"/>
            <a:ext cx="7629525" cy="30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7238" y="3552825"/>
            <a:ext cx="7629525" cy="3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4144963" y="4221163"/>
            <a:ext cx="854075" cy="687388"/>
          </a:xfrm>
          <a:custGeom>
            <a:avLst/>
            <a:gdLst>
              <a:gd name="T0" fmla="*/ 913166 w 4940"/>
              <a:gd name="T1" fmla="*/ 216832 h 3973"/>
              <a:gd name="T2" fmla="*/ 832184 w 4940"/>
              <a:gd name="T3" fmla="*/ 139667 h 3973"/>
              <a:gd name="T4" fmla="*/ 750431 w 4940"/>
              <a:gd name="T5" fmla="*/ 81408 h 3973"/>
              <a:gd name="T6" fmla="*/ 668293 w 4940"/>
              <a:gd name="T7" fmla="*/ 40897 h 3973"/>
              <a:gd name="T8" fmla="*/ 586925 w 4940"/>
              <a:gd name="T9" fmla="*/ 14661 h 3973"/>
              <a:gd name="T10" fmla="*/ 506715 w 4940"/>
              <a:gd name="T11" fmla="*/ 2315 h 3973"/>
              <a:gd name="T12" fmla="*/ 429203 w 4940"/>
              <a:gd name="T13" fmla="*/ 772 h 3973"/>
              <a:gd name="T14" fmla="*/ 354777 w 4940"/>
              <a:gd name="T15" fmla="*/ 8102 h 3973"/>
              <a:gd name="T16" fmla="*/ 285364 w 4940"/>
              <a:gd name="T17" fmla="*/ 22763 h 3973"/>
              <a:gd name="T18" fmla="*/ 220965 w 4940"/>
              <a:gd name="T19" fmla="*/ 42826 h 3973"/>
              <a:gd name="T20" fmla="*/ 136898 w 4940"/>
              <a:gd name="T21" fmla="*/ 77164 h 3973"/>
              <a:gd name="T22" fmla="*/ 52060 w 4940"/>
              <a:gd name="T23" fmla="*/ 123077 h 3973"/>
              <a:gd name="T24" fmla="*/ 0 w 4940"/>
              <a:gd name="T25" fmla="*/ 158573 h 3973"/>
              <a:gd name="T26" fmla="*/ 23523 w 4940"/>
              <a:gd name="T27" fmla="*/ 1411336 h 3973"/>
              <a:gd name="T28" fmla="*/ 90237 w 4940"/>
              <a:gd name="T29" fmla="*/ 1371211 h 3973"/>
              <a:gd name="T30" fmla="*/ 191271 w 4940"/>
              <a:gd name="T31" fmla="*/ 1323755 h 3973"/>
              <a:gd name="T32" fmla="*/ 252200 w 4940"/>
              <a:gd name="T33" fmla="*/ 1302149 h 3973"/>
              <a:gd name="T34" fmla="*/ 319300 w 4940"/>
              <a:gd name="T35" fmla="*/ 1284787 h 3973"/>
              <a:gd name="T36" fmla="*/ 391798 w 4940"/>
              <a:gd name="T37" fmla="*/ 1273212 h 3973"/>
              <a:gd name="T38" fmla="*/ 467381 w 4940"/>
              <a:gd name="T39" fmla="*/ 1270511 h 3973"/>
              <a:gd name="T40" fmla="*/ 546434 w 4940"/>
              <a:gd name="T41" fmla="*/ 1277070 h 3973"/>
              <a:gd name="T42" fmla="*/ 627802 w 4940"/>
              <a:gd name="T43" fmla="*/ 1295975 h 3973"/>
              <a:gd name="T44" fmla="*/ 709555 w 4940"/>
              <a:gd name="T45" fmla="*/ 1329156 h 3973"/>
              <a:gd name="T46" fmla="*/ 791693 w 4940"/>
              <a:gd name="T47" fmla="*/ 1378155 h 3973"/>
              <a:gd name="T48" fmla="*/ 873061 w 4940"/>
              <a:gd name="T49" fmla="*/ 1445288 h 3973"/>
              <a:gd name="T50" fmla="*/ 952500 w 4940"/>
              <a:gd name="T51" fmla="*/ 1532870 h 3973"/>
              <a:gd name="T52" fmla="*/ 1011887 w 4940"/>
              <a:gd name="T53" fmla="*/ 1465351 h 3973"/>
              <a:gd name="T54" fmla="*/ 1092868 w 4940"/>
              <a:gd name="T55" fmla="*/ 1393588 h 3973"/>
              <a:gd name="T56" fmla="*/ 1175007 w 4940"/>
              <a:gd name="T57" fmla="*/ 1339959 h 3973"/>
              <a:gd name="T58" fmla="*/ 1256760 w 4940"/>
              <a:gd name="T59" fmla="*/ 1302920 h 3973"/>
              <a:gd name="T60" fmla="*/ 1338128 w 4940"/>
              <a:gd name="T61" fmla="*/ 1280928 h 3973"/>
              <a:gd name="T62" fmla="*/ 1417952 w 4940"/>
              <a:gd name="T63" fmla="*/ 1270897 h 3973"/>
              <a:gd name="T64" fmla="*/ 1494692 w 4940"/>
              <a:gd name="T65" fmla="*/ 1271669 h 3973"/>
              <a:gd name="T66" fmla="*/ 1567962 w 4940"/>
              <a:gd name="T67" fmla="*/ 1281314 h 3973"/>
              <a:gd name="T68" fmla="*/ 1635832 w 4940"/>
              <a:gd name="T69" fmla="*/ 1297519 h 3973"/>
              <a:gd name="T70" fmla="*/ 1698689 w 4940"/>
              <a:gd name="T71" fmla="*/ 1318353 h 3973"/>
              <a:gd name="T72" fmla="*/ 1792397 w 4940"/>
              <a:gd name="T73" fmla="*/ 1359250 h 3973"/>
              <a:gd name="T74" fmla="*/ 1868365 w 4940"/>
              <a:gd name="T75" fmla="*/ 1402848 h 3973"/>
              <a:gd name="T76" fmla="*/ 1905000 w 4940"/>
              <a:gd name="T77" fmla="*/ 158573 h 3973"/>
              <a:gd name="T78" fmla="*/ 1868365 w 4940"/>
              <a:gd name="T79" fmla="*/ 133109 h 3973"/>
              <a:gd name="T80" fmla="*/ 1792397 w 4940"/>
              <a:gd name="T81" fmla="*/ 89511 h 3973"/>
              <a:gd name="T82" fmla="*/ 1698689 w 4940"/>
              <a:gd name="T83" fmla="*/ 47842 h 3973"/>
              <a:gd name="T84" fmla="*/ 1635832 w 4940"/>
              <a:gd name="T85" fmla="*/ 27393 h 3973"/>
              <a:gd name="T86" fmla="*/ 1567962 w 4940"/>
              <a:gd name="T87" fmla="*/ 11575 h 3973"/>
              <a:gd name="T88" fmla="*/ 1494692 w 4940"/>
              <a:gd name="T89" fmla="*/ 1929 h 3973"/>
              <a:gd name="T90" fmla="*/ 1417952 w 4940"/>
              <a:gd name="T91" fmla="*/ 1157 h 3973"/>
              <a:gd name="T92" fmla="*/ 1338128 w 4940"/>
              <a:gd name="T93" fmla="*/ 10417 h 3973"/>
              <a:gd name="T94" fmla="*/ 1256760 w 4940"/>
              <a:gd name="T95" fmla="*/ 33181 h 3973"/>
              <a:gd name="T96" fmla="*/ 1175007 w 4940"/>
              <a:gd name="T97" fmla="*/ 70220 h 3973"/>
              <a:gd name="T98" fmla="*/ 1092868 w 4940"/>
              <a:gd name="T99" fmla="*/ 123463 h 3973"/>
              <a:gd name="T100" fmla="*/ 1011887 w 4940"/>
              <a:gd name="T101" fmla="*/ 195612 h 3973"/>
              <a:gd name="T102" fmla="*/ 952500 w 4940"/>
              <a:gd name="T103" fmla="*/ 262745 h 397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940" h="3973">
                <a:moveTo>
                  <a:pt x="2470" y="681"/>
                </a:moveTo>
                <a:lnTo>
                  <a:pt x="2470" y="681"/>
                </a:lnTo>
                <a:lnTo>
                  <a:pt x="2419" y="619"/>
                </a:lnTo>
                <a:lnTo>
                  <a:pt x="2368" y="562"/>
                </a:lnTo>
                <a:lnTo>
                  <a:pt x="2315" y="507"/>
                </a:lnTo>
                <a:lnTo>
                  <a:pt x="2264" y="455"/>
                </a:lnTo>
                <a:lnTo>
                  <a:pt x="2211" y="407"/>
                </a:lnTo>
                <a:lnTo>
                  <a:pt x="2158" y="362"/>
                </a:lnTo>
                <a:lnTo>
                  <a:pt x="2106" y="320"/>
                </a:lnTo>
                <a:lnTo>
                  <a:pt x="2053" y="281"/>
                </a:lnTo>
                <a:lnTo>
                  <a:pt x="2000" y="244"/>
                </a:lnTo>
                <a:lnTo>
                  <a:pt x="1946" y="211"/>
                </a:lnTo>
                <a:lnTo>
                  <a:pt x="1894" y="182"/>
                </a:lnTo>
                <a:lnTo>
                  <a:pt x="1840" y="154"/>
                </a:lnTo>
                <a:lnTo>
                  <a:pt x="1787" y="128"/>
                </a:lnTo>
                <a:lnTo>
                  <a:pt x="1733" y="106"/>
                </a:lnTo>
                <a:lnTo>
                  <a:pt x="1680" y="86"/>
                </a:lnTo>
                <a:lnTo>
                  <a:pt x="1628" y="68"/>
                </a:lnTo>
                <a:lnTo>
                  <a:pt x="1575" y="52"/>
                </a:lnTo>
                <a:lnTo>
                  <a:pt x="1522" y="38"/>
                </a:lnTo>
                <a:lnTo>
                  <a:pt x="1469" y="27"/>
                </a:lnTo>
                <a:lnTo>
                  <a:pt x="1417" y="19"/>
                </a:lnTo>
                <a:lnTo>
                  <a:pt x="1365" y="11"/>
                </a:lnTo>
                <a:lnTo>
                  <a:pt x="1314" y="6"/>
                </a:lnTo>
                <a:lnTo>
                  <a:pt x="1264" y="3"/>
                </a:lnTo>
                <a:lnTo>
                  <a:pt x="1212" y="0"/>
                </a:lnTo>
                <a:lnTo>
                  <a:pt x="1163" y="0"/>
                </a:lnTo>
                <a:lnTo>
                  <a:pt x="1113" y="2"/>
                </a:lnTo>
                <a:lnTo>
                  <a:pt x="1064" y="5"/>
                </a:lnTo>
                <a:lnTo>
                  <a:pt x="1016" y="9"/>
                </a:lnTo>
                <a:lnTo>
                  <a:pt x="968" y="15"/>
                </a:lnTo>
                <a:lnTo>
                  <a:pt x="920" y="21"/>
                </a:lnTo>
                <a:lnTo>
                  <a:pt x="875" y="30"/>
                </a:lnTo>
                <a:lnTo>
                  <a:pt x="828" y="38"/>
                </a:lnTo>
                <a:lnTo>
                  <a:pt x="784" y="48"/>
                </a:lnTo>
                <a:lnTo>
                  <a:pt x="740" y="59"/>
                </a:lnTo>
                <a:lnTo>
                  <a:pt x="697" y="71"/>
                </a:lnTo>
                <a:lnTo>
                  <a:pt x="654" y="84"/>
                </a:lnTo>
                <a:lnTo>
                  <a:pt x="614" y="96"/>
                </a:lnTo>
                <a:lnTo>
                  <a:pt x="573" y="111"/>
                </a:lnTo>
                <a:lnTo>
                  <a:pt x="534" y="124"/>
                </a:lnTo>
                <a:lnTo>
                  <a:pt x="496" y="139"/>
                </a:lnTo>
                <a:lnTo>
                  <a:pt x="423" y="169"/>
                </a:lnTo>
                <a:lnTo>
                  <a:pt x="355" y="200"/>
                </a:lnTo>
                <a:lnTo>
                  <a:pt x="292" y="232"/>
                </a:lnTo>
                <a:lnTo>
                  <a:pt x="234" y="263"/>
                </a:lnTo>
                <a:lnTo>
                  <a:pt x="181" y="292"/>
                </a:lnTo>
                <a:lnTo>
                  <a:pt x="135" y="319"/>
                </a:lnTo>
                <a:lnTo>
                  <a:pt x="95" y="345"/>
                </a:lnTo>
                <a:lnTo>
                  <a:pt x="61" y="367"/>
                </a:lnTo>
                <a:lnTo>
                  <a:pt x="16" y="399"/>
                </a:lnTo>
                <a:lnTo>
                  <a:pt x="0" y="411"/>
                </a:lnTo>
                <a:lnTo>
                  <a:pt x="0" y="3702"/>
                </a:lnTo>
                <a:lnTo>
                  <a:pt x="16" y="3690"/>
                </a:lnTo>
                <a:lnTo>
                  <a:pt x="61" y="3658"/>
                </a:lnTo>
                <a:lnTo>
                  <a:pt x="95" y="3636"/>
                </a:lnTo>
                <a:lnTo>
                  <a:pt x="135" y="3612"/>
                </a:lnTo>
                <a:lnTo>
                  <a:pt x="181" y="3583"/>
                </a:lnTo>
                <a:lnTo>
                  <a:pt x="234" y="3554"/>
                </a:lnTo>
                <a:lnTo>
                  <a:pt x="292" y="3523"/>
                </a:lnTo>
                <a:lnTo>
                  <a:pt x="355" y="3493"/>
                </a:lnTo>
                <a:lnTo>
                  <a:pt x="423" y="3461"/>
                </a:lnTo>
                <a:lnTo>
                  <a:pt x="496" y="3431"/>
                </a:lnTo>
                <a:lnTo>
                  <a:pt x="534" y="3417"/>
                </a:lnTo>
                <a:lnTo>
                  <a:pt x="573" y="3402"/>
                </a:lnTo>
                <a:lnTo>
                  <a:pt x="614" y="3388"/>
                </a:lnTo>
                <a:lnTo>
                  <a:pt x="654" y="3375"/>
                </a:lnTo>
                <a:lnTo>
                  <a:pt x="697" y="3363"/>
                </a:lnTo>
                <a:lnTo>
                  <a:pt x="740" y="3350"/>
                </a:lnTo>
                <a:lnTo>
                  <a:pt x="784" y="3339"/>
                </a:lnTo>
                <a:lnTo>
                  <a:pt x="828" y="3330"/>
                </a:lnTo>
                <a:lnTo>
                  <a:pt x="875" y="3321"/>
                </a:lnTo>
                <a:lnTo>
                  <a:pt x="920" y="3312"/>
                </a:lnTo>
                <a:lnTo>
                  <a:pt x="968" y="3306"/>
                </a:lnTo>
                <a:lnTo>
                  <a:pt x="1016" y="3300"/>
                </a:lnTo>
                <a:lnTo>
                  <a:pt x="1064" y="3296"/>
                </a:lnTo>
                <a:lnTo>
                  <a:pt x="1113" y="3294"/>
                </a:lnTo>
                <a:lnTo>
                  <a:pt x="1163" y="3292"/>
                </a:lnTo>
                <a:lnTo>
                  <a:pt x="1212" y="3293"/>
                </a:lnTo>
                <a:lnTo>
                  <a:pt x="1264" y="3294"/>
                </a:lnTo>
                <a:lnTo>
                  <a:pt x="1314" y="3298"/>
                </a:lnTo>
                <a:lnTo>
                  <a:pt x="1365" y="3303"/>
                </a:lnTo>
                <a:lnTo>
                  <a:pt x="1417" y="3310"/>
                </a:lnTo>
                <a:lnTo>
                  <a:pt x="1469" y="3320"/>
                </a:lnTo>
                <a:lnTo>
                  <a:pt x="1522" y="3331"/>
                </a:lnTo>
                <a:lnTo>
                  <a:pt x="1575" y="3344"/>
                </a:lnTo>
                <a:lnTo>
                  <a:pt x="1628" y="3359"/>
                </a:lnTo>
                <a:lnTo>
                  <a:pt x="1680" y="3377"/>
                </a:lnTo>
                <a:lnTo>
                  <a:pt x="1733" y="3397"/>
                </a:lnTo>
                <a:lnTo>
                  <a:pt x="1787" y="3420"/>
                </a:lnTo>
                <a:lnTo>
                  <a:pt x="1840" y="3445"/>
                </a:lnTo>
                <a:lnTo>
                  <a:pt x="1894" y="3473"/>
                </a:lnTo>
                <a:lnTo>
                  <a:pt x="1946" y="3504"/>
                </a:lnTo>
                <a:lnTo>
                  <a:pt x="2000" y="3537"/>
                </a:lnTo>
                <a:lnTo>
                  <a:pt x="2053" y="3572"/>
                </a:lnTo>
                <a:lnTo>
                  <a:pt x="2106" y="3612"/>
                </a:lnTo>
                <a:lnTo>
                  <a:pt x="2158" y="3653"/>
                </a:lnTo>
                <a:lnTo>
                  <a:pt x="2211" y="3699"/>
                </a:lnTo>
                <a:lnTo>
                  <a:pt x="2264" y="3746"/>
                </a:lnTo>
                <a:lnTo>
                  <a:pt x="2315" y="3798"/>
                </a:lnTo>
                <a:lnTo>
                  <a:pt x="2368" y="3853"/>
                </a:lnTo>
                <a:lnTo>
                  <a:pt x="2419" y="3911"/>
                </a:lnTo>
                <a:lnTo>
                  <a:pt x="2470" y="3973"/>
                </a:lnTo>
                <a:lnTo>
                  <a:pt x="2521" y="3911"/>
                </a:lnTo>
                <a:lnTo>
                  <a:pt x="2573" y="3853"/>
                </a:lnTo>
                <a:lnTo>
                  <a:pt x="2624" y="3798"/>
                </a:lnTo>
                <a:lnTo>
                  <a:pt x="2676" y="3746"/>
                </a:lnTo>
                <a:lnTo>
                  <a:pt x="2728" y="3699"/>
                </a:lnTo>
                <a:lnTo>
                  <a:pt x="2781" y="3653"/>
                </a:lnTo>
                <a:lnTo>
                  <a:pt x="2834" y="3612"/>
                </a:lnTo>
                <a:lnTo>
                  <a:pt x="2886" y="3572"/>
                </a:lnTo>
                <a:lnTo>
                  <a:pt x="2940" y="3537"/>
                </a:lnTo>
                <a:lnTo>
                  <a:pt x="2993" y="3504"/>
                </a:lnTo>
                <a:lnTo>
                  <a:pt x="3047" y="3473"/>
                </a:lnTo>
                <a:lnTo>
                  <a:pt x="3100" y="3445"/>
                </a:lnTo>
                <a:lnTo>
                  <a:pt x="3154" y="3420"/>
                </a:lnTo>
                <a:lnTo>
                  <a:pt x="3206" y="3397"/>
                </a:lnTo>
                <a:lnTo>
                  <a:pt x="3259" y="3377"/>
                </a:lnTo>
                <a:lnTo>
                  <a:pt x="3313" y="3359"/>
                </a:lnTo>
                <a:lnTo>
                  <a:pt x="3366" y="3344"/>
                </a:lnTo>
                <a:lnTo>
                  <a:pt x="3418" y="3331"/>
                </a:lnTo>
                <a:lnTo>
                  <a:pt x="3470" y="3320"/>
                </a:lnTo>
                <a:lnTo>
                  <a:pt x="3523" y="3310"/>
                </a:lnTo>
                <a:lnTo>
                  <a:pt x="3574" y="3303"/>
                </a:lnTo>
                <a:lnTo>
                  <a:pt x="3626" y="3298"/>
                </a:lnTo>
                <a:lnTo>
                  <a:pt x="3677" y="3294"/>
                </a:lnTo>
                <a:lnTo>
                  <a:pt x="3727" y="3293"/>
                </a:lnTo>
                <a:lnTo>
                  <a:pt x="3778" y="3292"/>
                </a:lnTo>
                <a:lnTo>
                  <a:pt x="3827" y="3294"/>
                </a:lnTo>
                <a:lnTo>
                  <a:pt x="3876" y="3296"/>
                </a:lnTo>
                <a:lnTo>
                  <a:pt x="3925" y="3300"/>
                </a:lnTo>
                <a:lnTo>
                  <a:pt x="3973" y="3306"/>
                </a:lnTo>
                <a:lnTo>
                  <a:pt x="4019" y="3312"/>
                </a:lnTo>
                <a:lnTo>
                  <a:pt x="4066" y="3321"/>
                </a:lnTo>
                <a:lnTo>
                  <a:pt x="4111" y="3330"/>
                </a:lnTo>
                <a:lnTo>
                  <a:pt x="4155" y="3339"/>
                </a:lnTo>
                <a:lnTo>
                  <a:pt x="4199" y="3350"/>
                </a:lnTo>
                <a:lnTo>
                  <a:pt x="4242" y="3363"/>
                </a:lnTo>
                <a:lnTo>
                  <a:pt x="4285" y="3375"/>
                </a:lnTo>
                <a:lnTo>
                  <a:pt x="4327" y="3388"/>
                </a:lnTo>
                <a:lnTo>
                  <a:pt x="4366" y="3402"/>
                </a:lnTo>
                <a:lnTo>
                  <a:pt x="4405" y="3417"/>
                </a:lnTo>
                <a:lnTo>
                  <a:pt x="4444" y="3431"/>
                </a:lnTo>
                <a:lnTo>
                  <a:pt x="4517" y="3461"/>
                </a:lnTo>
                <a:lnTo>
                  <a:pt x="4585" y="3493"/>
                </a:lnTo>
                <a:lnTo>
                  <a:pt x="4648" y="3523"/>
                </a:lnTo>
                <a:lnTo>
                  <a:pt x="4707" y="3554"/>
                </a:lnTo>
                <a:lnTo>
                  <a:pt x="4758" y="3583"/>
                </a:lnTo>
                <a:lnTo>
                  <a:pt x="4805" y="3612"/>
                </a:lnTo>
                <a:lnTo>
                  <a:pt x="4845" y="3636"/>
                </a:lnTo>
                <a:lnTo>
                  <a:pt x="4878" y="3658"/>
                </a:lnTo>
                <a:lnTo>
                  <a:pt x="4924" y="3690"/>
                </a:lnTo>
                <a:lnTo>
                  <a:pt x="4940" y="3702"/>
                </a:lnTo>
                <a:lnTo>
                  <a:pt x="4940" y="411"/>
                </a:lnTo>
                <a:lnTo>
                  <a:pt x="4924" y="399"/>
                </a:lnTo>
                <a:lnTo>
                  <a:pt x="4878" y="367"/>
                </a:lnTo>
                <a:lnTo>
                  <a:pt x="4845" y="345"/>
                </a:lnTo>
                <a:lnTo>
                  <a:pt x="4805" y="319"/>
                </a:lnTo>
                <a:lnTo>
                  <a:pt x="4758" y="292"/>
                </a:lnTo>
                <a:lnTo>
                  <a:pt x="4707" y="263"/>
                </a:lnTo>
                <a:lnTo>
                  <a:pt x="4648" y="232"/>
                </a:lnTo>
                <a:lnTo>
                  <a:pt x="4585" y="200"/>
                </a:lnTo>
                <a:lnTo>
                  <a:pt x="4517" y="169"/>
                </a:lnTo>
                <a:lnTo>
                  <a:pt x="4444" y="139"/>
                </a:lnTo>
                <a:lnTo>
                  <a:pt x="4405" y="124"/>
                </a:lnTo>
                <a:lnTo>
                  <a:pt x="4366" y="111"/>
                </a:lnTo>
                <a:lnTo>
                  <a:pt x="4327" y="96"/>
                </a:lnTo>
                <a:lnTo>
                  <a:pt x="4285" y="84"/>
                </a:lnTo>
                <a:lnTo>
                  <a:pt x="4242" y="71"/>
                </a:lnTo>
                <a:lnTo>
                  <a:pt x="4199" y="59"/>
                </a:lnTo>
                <a:lnTo>
                  <a:pt x="4155" y="48"/>
                </a:lnTo>
                <a:lnTo>
                  <a:pt x="4111" y="38"/>
                </a:lnTo>
                <a:lnTo>
                  <a:pt x="4066" y="30"/>
                </a:lnTo>
                <a:lnTo>
                  <a:pt x="4019" y="21"/>
                </a:lnTo>
                <a:lnTo>
                  <a:pt x="3973" y="15"/>
                </a:lnTo>
                <a:lnTo>
                  <a:pt x="3925" y="9"/>
                </a:lnTo>
                <a:lnTo>
                  <a:pt x="3876" y="5"/>
                </a:lnTo>
                <a:lnTo>
                  <a:pt x="3827" y="2"/>
                </a:lnTo>
                <a:lnTo>
                  <a:pt x="3778" y="0"/>
                </a:lnTo>
                <a:lnTo>
                  <a:pt x="3727" y="0"/>
                </a:lnTo>
                <a:lnTo>
                  <a:pt x="3677" y="3"/>
                </a:lnTo>
                <a:lnTo>
                  <a:pt x="3626" y="6"/>
                </a:lnTo>
                <a:lnTo>
                  <a:pt x="3574" y="11"/>
                </a:lnTo>
                <a:lnTo>
                  <a:pt x="3523" y="19"/>
                </a:lnTo>
                <a:lnTo>
                  <a:pt x="3470" y="27"/>
                </a:lnTo>
                <a:lnTo>
                  <a:pt x="3418" y="38"/>
                </a:lnTo>
                <a:lnTo>
                  <a:pt x="3366" y="52"/>
                </a:lnTo>
                <a:lnTo>
                  <a:pt x="3313" y="68"/>
                </a:lnTo>
                <a:lnTo>
                  <a:pt x="3259" y="86"/>
                </a:lnTo>
                <a:lnTo>
                  <a:pt x="3206" y="106"/>
                </a:lnTo>
                <a:lnTo>
                  <a:pt x="3154" y="128"/>
                </a:lnTo>
                <a:lnTo>
                  <a:pt x="3100" y="154"/>
                </a:lnTo>
                <a:lnTo>
                  <a:pt x="3047" y="182"/>
                </a:lnTo>
                <a:lnTo>
                  <a:pt x="2993" y="211"/>
                </a:lnTo>
                <a:lnTo>
                  <a:pt x="2940" y="244"/>
                </a:lnTo>
                <a:lnTo>
                  <a:pt x="2886" y="281"/>
                </a:lnTo>
                <a:lnTo>
                  <a:pt x="2834" y="320"/>
                </a:lnTo>
                <a:lnTo>
                  <a:pt x="2781" y="362"/>
                </a:lnTo>
                <a:lnTo>
                  <a:pt x="2728" y="407"/>
                </a:lnTo>
                <a:lnTo>
                  <a:pt x="2676" y="455"/>
                </a:lnTo>
                <a:lnTo>
                  <a:pt x="2624" y="507"/>
                </a:lnTo>
                <a:lnTo>
                  <a:pt x="2573" y="562"/>
                </a:lnTo>
                <a:lnTo>
                  <a:pt x="2521" y="619"/>
                </a:lnTo>
                <a:lnTo>
                  <a:pt x="2470" y="6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矩形 1"/>
          <p:cNvSpPr/>
          <p:nvPr/>
        </p:nvSpPr>
        <p:spPr>
          <a:xfrm>
            <a:off x="755650" y="1150938"/>
            <a:ext cx="639127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本馆知网有收录的期刊，可直接浏览下载</a:t>
            </a:r>
          </a:p>
        </p:txBody>
      </p:sp>
      <p:sp>
        <p:nvSpPr>
          <p:cNvPr id="6" name="标题 409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具体方法如下：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20825"/>
            <a:ext cx="8316416" cy="498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36" y="1196752"/>
            <a:ext cx="571192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44208" y="1556792"/>
            <a:ext cx="1800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</a:t>
            </a:r>
            <a:r>
              <a:rPr lang="zh-CN" altLang="en-US" dirty="0" smtClean="0"/>
              <a:t>、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查看上图页面左下角，可看到该期刊被哪些数据库收录、是否是北大核心期刊。（注：北大核心四年更新一次，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年则显示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年仍是核心期刊）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998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3073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如何准确的找到核心期刊信息？</a:t>
            </a:r>
          </a:p>
        </p:txBody>
      </p:sp>
      <p:sp>
        <p:nvSpPr>
          <p:cNvPr id="7171" name="矩形 1"/>
          <p:cNvSpPr/>
          <p:nvPr/>
        </p:nvSpPr>
        <p:spPr>
          <a:xfrm>
            <a:off x="4572000" y="2205038"/>
            <a:ext cx="3600450" cy="32686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网络时代信息收集非常方便，但网上的期刊投稿地址、邮箱很多来源于中介或者其它机构。</a:t>
            </a:r>
          </a:p>
          <a:p>
            <a:pPr marL="342900" indent="-342900" eaLnBrk="1" hangingPunct="1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可以通过“中国基础设施工程”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--CNKI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来查询到准确的核心期刊信息。</a:t>
            </a:r>
          </a:p>
        </p:txBody>
      </p:sp>
      <p:pic>
        <p:nvPicPr>
          <p:cNvPr id="7172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88" y="2044700"/>
            <a:ext cx="3384550" cy="3330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409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具体方法如下：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5" name="图片 1" descr="UAZ29APG{AUQ{5ZEGK)FFJ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1662113"/>
            <a:ext cx="7140575" cy="45402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" name="椭圆 1"/>
          <p:cNvSpPr/>
          <p:nvPr/>
        </p:nvSpPr>
        <p:spPr>
          <a:xfrm>
            <a:off x="4054475" y="5759450"/>
            <a:ext cx="1081088" cy="2159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7" name="矩形 4"/>
          <p:cNvSpPr/>
          <p:nvPr/>
        </p:nvSpPr>
        <p:spPr>
          <a:xfrm>
            <a:off x="900113" y="1193800"/>
            <a:ext cx="8624887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福建船政交通职业学院图书馆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首页上勾选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中国知网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4" descr="N2)())Z~LW{S@%$NHJV5)5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25" y="1733550"/>
            <a:ext cx="7756525" cy="42735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5" name="椭圆 4"/>
          <p:cNvSpPr/>
          <p:nvPr/>
        </p:nvSpPr>
        <p:spPr>
          <a:xfrm>
            <a:off x="1476375" y="4652963"/>
            <a:ext cx="1735138" cy="27781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0" name="矩形 1"/>
          <p:cNvSpPr/>
          <p:nvPr/>
        </p:nvSpPr>
        <p:spPr>
          <a:xfrm>
            <a:off x="628650" y="1203325"/>
            <a:ext cx="44831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、点击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中国知网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访问入口的链接地址</a:t>
            </a:r>
          </a:p>
        </p:txBody>
      </p:sp>
      <p:sp>
        <p:nvSpPr>
          <p:cNvPr id="6" name="标题 409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具体方法如下：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图片 3" descr="]$~ODJD$J9(1TWZ5NRWK(6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492375"/>
            <a:ext cx="8005763" cy="2849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矩形 1"/>
          <p:cNvSpPr/>
          <p:nvPr/>
        </p:nvSpPr>
        <p:spPr>
          <a:xfrm>
            <a:off x="628650" y="1628775"/>
            <a:ext cx="517525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、打开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中国知网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网页，点击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我的机构馆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</a:p>
        </p:txBody>
      </p:sp>
      <p:sp>
        <p:nvSpPr>
          <p:cNvPr id="7" name="椭圆 6"/>
          <p:cNvSpPr/>
          <p:nvPr/>
        </p:nvSpPr>
        <p:spPr>
          <a:xfrm>
            <a:off x="7667625" y="4038600"/>
            <a:ext cx="720725" cy="27622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标题 409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具体方法如下：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图片 3" descr="O6{R~GNRZQWCW~RDJKW%AA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89138"/>
            <a:ext cx="7937500" cy="399573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1267" name="矩形 1"/>
          <p:cNvSpPr/>
          <p:nvPr/>
        </p:nvSpPr>
        <p:spPr>
          <a:xfrm>
            <a:off x="628650" y="1412875"/>
            <a:ext cx="903287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、在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机构馆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的文献资源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服务的网页中下拉查看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重点学科核心期刊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</a:p>
        </p:txBody>
      </p:sp>
      <p:sp>
        <p:nvSpPr>
          <p:cNvPr id="6" name="标题 409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具体方法如下：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矩形 1"/>
          <p:cNvSpPr/>
          <p:nvPr/>
        </p:nvSpPr>
        <p:spPr>
          <a:xfrm>
            <a:off x="755650" y="1293813"/>
            <a:ext cx="7389813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、在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重点学科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核心期刊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中，查看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学科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的核心期刊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信息</a:t>
            </a:r>
          </a:p>
        </p:txBody>
      </p:sp>
      <p:sp>
        <p:nvSpPr>
          <p:cNvPr id="6" name="标题 409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具体方法如下：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" y="2204864"/>
            <a:ext cx="7113587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14" y="2060848"/>
            <a:ext cx="7028572" cy="38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1"/>
          <p:cNvSpPr/>
          <p:nvPr/>
        </p:nvSpPr>
        <p:spPr>
          <a:xfrm>
            <a:off x="755650" y="1293813"/>
            <a:ext cx="7848798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、如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在重点学科”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公路与水路运输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“下，点击数字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，可查看该学科的所有核心期刊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237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68051" y="1639203"/>
            <a:ext cx="7886700" cy="435133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06" y="1658078"/>
            <a:ext cx="8584031" cy="479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1"/>
          <p:cNvSpPr/>
          <p:nvPr/>
        </p:nvSpPr>
        <p:spPr>
          <a:xfrm>
            <a:off x="635123" y="1177538"/>
            <a:ext cx="7848798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、点击刊名“桥梁建设”。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2405104"/>
      </p:ext>
    </p:extLst>
  </p:cSld>
  <p:clrMapOvr>
    <a:masterClrMapping/>
  </p:clrMapOvr>
</p:sld>
</file>

<file path=ppt/theme/theme1.xml><?xml version="1.0" encoding="utf-8"?>
<a:theme xmlns:a="http://schemas.openxmlformats.org/drawingml/2006/main" name="2017年胡菁职称晋级PPT">
  <a:themeElements>
    <a:clrScheme name="自定义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92D5"/>
      </a:accent1>
      <a:accent2>
        <a:srgbClr val="34A8DD"/>
      </a:accent2>
      <a:accent3>
        <a:srgbClr val="3399D0"/>
      </a:accent3>
      <a:accent4>
        <a:srgbClr val="3478B7"/>
      </a:accent4>
      <a:accent5>
        <a:srgbClr val="3370B2"/>
      </a:accent5>
      <a:accent6>
        <a:srgbClr val="004C9F"/>
      </a:accent6>
      <a:hlink>
        <a:srgbClr val="0563C1"/>
      </a:hlink>
      <a:folHlink>
        <a:srgbClr val="954F72"/>
      </a:folHlink>
    </a:clrScheme>
    <a:fontScheme name="自定义 5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2017年胡菁职称晋级PPT</Template>
  <TotalTime>15</TotalTime>
  <Words>249</Words>
  <Application>Microsoft Office PowerPoint</Application>
  <PresentationFormat>全屏显示(4:3)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2017年胡菁职称晋级PPT</vt:lpstr>
      <vt:lpstr>利用CNKI机构库查询核心期刊</vt:lpstr>
      <vt:lpstr>如何准确的找到核心期刊信息？</vt:lpstr>
      <vt:lpstr>具体方法如下：</vt:lpstr>
      <vt:lpstr>具体方法如下：</vt:lpstr>
      <vt:lpstr>具体方法如下：</vt:lpstr>
      <vt:lpstr>具体方法如下：</vt:lpstr>
      <vt:lpstr>具体方法如下：</vt:lpstr>
      <vt:lpstr>PowerPoint 演示文稿</vt:lpstr>
      <vt:lpstr>PowerPoint 演示文稿</vt:lpstr>
      <vt:lpstr>具体方法如下：</vt:lpstr>
      <vt:lpstr>PowerPoint 演示文稿</vt:lpstr>
    </vt:vector>
  </TitlesOfParts>
  <Company>信念技术论坛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如何在CNKI上查询核心期刊</dc:title>
  <dc:creator>User</dc:creator>
  <cp:lastModifiedBy>User</cp:lastModifiedBy>
  <cp:revision>15</cp:revision>
  <dcterms:created xsi:type="dcterms:W3CDTF">2018-09-06T07:55:50Z</dcterms:created>
  <dcterms:modified xsi:type="dcterms:W3CDTF">2018-09-14T02:49:04Z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